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</p:sldIdLst>
  <p:sldSz cy="5143500" cx="9144000"/>
  <p:notesSz cx="6858000" cy="9144000"/>
  <p:embeddedFontLst>
    <p:embeddedFont>
      <p:font typeface="Roboto"/>
      <p:regular r:id="rId14"/>
      <p:bold r:id="rId15"/>
      <p:italic r:id="rId16"/>
      <p:boldItalic r:id="rId17"/>
    </p:embeddedFont>
    <p:embeddedFont>
      <p:font typeface="Montserrat"/>
      <p:regular r:id="rId18"/>
      <p:bold r:id="rId19"/>
      <p:italic r:id="rId20"/>
      <p:boldItalic r:id="rId21"/>
    </p:embeddedFont>
    <p:embeddedFont>
      <p:font typeface="Lato"/>
      <p:regular r:id="rId22"/>
      <p:bold r:id="rId23"/>
      <p:italic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1" name="Dawson Burgess"/>
  <p:cmAuthor clrIdx="1" id="1" initials="" lastIdx="1" name="Marissa Samayoa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italic.fntdata"/><Relationship Id="rId22" Type="http://schemas.openxmlformats.org/officeDocument/2006/relationships/font" Target="fonts/Lato-regular.fntdata"/><Relationship Id="rId21" Type="http://schemas.openxmlformats.org/officeDocument/2006/relationships/font" Target="fonts/Montserrat-boldItalic.fntdata"/><Relationship Id="rId24" Type="http://schemas.openxmlformats.org/officeDocument/2006/relationships/font" Target="fonts/Lato-italic.fntdata"/><Relationship Id="rId23" Type="http://schemas.openxmlformats.org/officeDocument/2006/relationships/font" Target="fonts/Lato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commentAuthors" Target="commentAuthors.xml"/><Relationship Id="rId9" Type="http://schemas.openxmlformats.org/officeDocument/2006/relationships/slide" Target="slides/slide3.xml"/><Relationship Id="rId25" Type="http://schemas.openxmlformats.org/officeDocument/2006/relationships/font" Target="fonts/Lato-bold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font" Target="fonts/Roboto-bold.fntdata"/><Relationship Id="rId14" Type="http://schemas.openxmlformats.org/officeDocument/2006/relationships/font" Target="fonts/Roboto-regular.fntdata"/><Relationship Id="rId17" Type="http://schemas.openxmlformats.org/officeDocument/2006/relationships/font" Target="fonts/Roboto-boldItalic.fntdata"/><Relationship Id="rId16" Type="http://schemas.openxmlformats.org/officeDocument/2006/relationships/font" Target="fonts/Roboto-italic.fntdata"/><Relationship Id="rId19" Type="http://schemas.openxmlformats.org/officeDocument/2006/relationships/font" Target="fonts/Montserrat-bold.fntdata"/><Relationship Id="rId18" Type="http://schemas.openxmlformats.org/officeDocument/2006/relationships/font" Target="fonts/Montserrat-regular.fntdata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3-12-01T00:24:21.165">
    <p:pos x="6000" y="0"/>
    <p:text>hey are yall still in the meeting?</p:text>
  </p:cm>
  <p:cm authorId="1" idx="1" dt="2023-12-01T00:24:21.165">
    <p:pos x="6000" y="0"/>
    <p:text>No, we finished.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Title, team/project/client info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62a3d0d4f7_2_14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262a3d0d4f7_2_14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-Dawson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262a3d0d4f7_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262a3d0d4f7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-Dawson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62a3d0d4f7_2_2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62a3d0d4f7_2_2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-Marissa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62a3d0d4f7_2_4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262a3d0d4f7_2_4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Spencer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62a3d0d4f7_2_12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262a3d0d4f7_2_1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-Marissa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62a3d0d4f7_2_9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262a3d0d4f7_2_9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-Marissa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3">
  <p:cSld name="TITLE_AND_BODY_1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51" name="Google Shape;51;p13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52" name="Google Shape;52;p1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13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>
                <a:solidFill>
                  <a:schemeClr val="dk2"/>
                </a:solidFill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5" name="Google Shape;55;p13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13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3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13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9" name="Google Shape;59;p13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0" name="Google Shape;60;p13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13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comments" Target="../comments/comment1.xml"/><Relationship Id="rId4" Type="http://schemas.openxmlformats.org/officeDocument/2006/relationships/image" Target="../media/image5.png"/><Relationship Id="rId5" Type="http://schemas.openxmlformats.org/officeDocument/2006/relationships/image" Target="../media/image2.png"/><Relationship Id="rId6" Type="http://schemas.openxmlformats.org/officeDocument/2006/relationships/image" Target="../media/image3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4615"/>
              <a:buFont typeface="Arial"/>
              <a:buNone/>
            </a:pPr>
            <a:r>
              <a:rPr lang="en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Track Tech:</a:t>
            </a:r>
            <a:r>
              <a:rPr lang="en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Combined GPS and Intensity-based Alignment of Laser Devices </a:t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ct val="84615"/>
              <a:buFont typeface="Arial"/>
              <a:buNone/>
            </a:pPr>
            <a:r>
              <a:rPr lang="en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Track Tech:</a:t>
            </a:r>
            <a:r>
              <a:rPr lang="en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Combined GPS and Intensity-based Alignment of Laser Devices </a:t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ct val="84615"/>
              <a:buFont typeface="Arial"/>
              <a:buNone/>
            </a:pPr>
            <a:r>
              <a:rPr lang="en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Track Tech:</a:t>
            </a:r>
            <a:r>
              <a:rPr lang="en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Combined GPS and Intensity-based Alignment of Laser Devices </a:t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ct val="84615"/>
              <a:buFont typeface="Arial"/>
              <a:buNone/>
            </a:pPr>
            <a:r>
              <a:rPr lang="en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Track Tech:</a:t>
            </a:r>
            <a:r>
              <a:rPr lang="en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Combined GPS and Intensity-based Alignment of Laser Devices </a:t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4088"/>
              <a:t>Track Tech: Combined GPS and Intensity-based Alignment of Laser Devices </a:t>
            </a:r>
            <a:endParaRPr sz="4088"/>
          </a:p>
        </p:txBody>
      </p:sp>
      <p:sp>
        <p:nvSpPr>
          <p:cNvPr id="67" name="Google Shape;67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5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Dawson Burgess, Spencer Butler, Marissa Samayoa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8" name="Google Shape;68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20851" y="3663686"/>
            <a:ext cx="1417274" cy="1417302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6200" y="4126950"/>
            <a:ext cx="3428875" cy="940350"/>
          </a:xfrm>
          <a:prstGeom prst="rect">
            <a:avLst/>
          </a:prstGeom>
          <a:noFill/>
          <a:ln cap="flat" cmpd="sng" w="9525">
            <a:solidFill>
              <a:srgbClr val="4E5567"/>
            </a:solidFill>
            <a:prstDash val="dot"/>
            <a:round/>
            <a:headEnd len="sm" w="sm" type="none"/>
            <a:tailEnd len="sm" w="sm" type="none"/>
          </a:ln>
        </p:spPr>
      </p:pic>
      <p:pic>
        <p:nvPicPr>
          <p:cNvPr id="70" name="Google Shape;70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69275" y="3663687"/>
            <a:ext cx="1417275" cy="141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</a:t>
            </a:r>
            <a:endParaRPr/>
          </a:p>
        </p:txBody>
      </p:sp>
      <p:sp>
        <p:nvSpPr>
          <p:cNvPr id="76" name="Google Shape;76;p15"/>
          <p:cNvSpPr txBox="1"/>
          <p:nvPr>
            <p:ph idx="1" type="body"/>
          </p:nvPr>
        </p:nvSpPr>
        <p:spPr>
          <a:xfrm>
            <a:off x="0" y="1381300"/>
            <a:ext cx="4572000" cy="376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To implement and test embedded software to drive a robotic arm for optical beam alignment between two devices. </a:t>
            </a:r>
            <a:endParaRPr sz="15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accent2"/>
              </a:solidFill>
            </a:endParaRPr>
          </a:p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We will be implementing the rough alignment software that will then utilize the minor adjustment software that was created in last year’s capstone.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8" name="Google Shape;7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381300"/>
            <a:ext cx="4572001" cy="2636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Value Proposition</a:t>
            </a:r>
            <a:endParaRPr/>
          </a:p>
        </p:txBody>
      </p:sp>
      <p:sp>
        <p:nvSpPr>
          <p:cNvPr id="84" name="Google Shape;84;p16"/>
          <p:cNvSpPr txBox="1"/>
          <p:nvPr>
            <p:ph idx="1" type="body"/>
          </p:nvPr>
        </p:nvSpPr>
        <p:spPr>
          <a:xfrm>
            <a:off x="2805175" y="941450"/>
            <a:ext cx="6091800" cy="31083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-309562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500"/>
              <a:t>Optical transfer allows for far greater transfer capacity than using electricity. </a:t>
            </a:r>
            <a:endParaRPr sz="1500"/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09562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ct val="100000"/>
              <a:buChar char="●"/>
            </a:pPr>
            <a:r>
              <a:rPr lang="en" sz="1500">
                <a:solidFill>
                  <a:schemeClr val="accent2"/>
                </a:solidFill>
              </a:rPr>
              <a:t>It can be implemented in a cost effective, yet environmentally friendly way via lasers. </a:t>
            </a:r>
            <a:endParaRPr sz="1500">
              <a:solidFill>
                <a:schemeClr val="accent2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09562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 sz="1500"/>
              <a:t>Laser data transfer requires very precise alignment between two devices, and often takes hours of labor to establish a single connection. </a:t>
            </a:r>
            <a:endParaRPr sz="1500"/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09562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ct val="100000"/>
              <a:buChar char="●"/>
            </a:pPr>
            <a:r>
              <a:rPr lang="en" sz="1500">
                <a:solidFill>
                  <a:schemeClr val="accent2"/>
                </a:solidFill>
              </a:rPr>
              <a:t>We will design software which utilizes GPS that enables the devices to align and form a connection with a single button press. </a:t>
            </a:r>
            <a:endParaRPr sz="150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85" name="Google Shape;85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6" name="Google Shape;8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693850"/>
            <a:ext cx="3108300" cy="310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21350" y="998597"/>
            <a:ext cx="1590749" cy="1590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Product Requirements</a:t>
            </a:r>
            <a:endParaRPr/>
          </a:p>
        </p:txBody>
      </p:sp>
      <p:sp>
        <p:nvSpPr>
          <p:cNvPr id="93" name="Google Shape;93;p17"/>
          <p:cNvSpPr txBox="1"/>
          <p:nvPr/>
        </p:nvSpPr>
        <p:spPr>
          <a:xfrm>
            <a:off x="1297500" y="1667469"/>
            <a:ext cx="732900" cy="808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</p:txBody>
      </p:sp>
      <p:sp>
        <p:nvSpPr>
          <p:cNvPr id="94" name="Google Shape;94;p17"/>
          <p:cNvSpPr txBox="1"/>
          <p:nvPr>
            <p:ph idx="1" type="body"/>
          </p:nvPr>
        </p:nvSpPr>
        <p:spPr>
          <a:xfrm>
            <a:off x="2030400" y="1704063"/>
            <a:ext cx="5877300" cy="8088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</a:rPr>
              <a:t>This alignment process shall work at a minimum distance of 6 feet.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95" name="Google Shape;95;p17"/>
          <p:cNvSpPr txBox="1"/>
          <p:nvPr/>
        </p:nvSpPr>
        <p:spPr>
          <a:xfrm>
            <a:off x="1297500" y="2355306"/>
            <a:ext cx="732900" cy="808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</p:txBody>
      </p:sp>
      <p:sp>
        <p:nvSpPr>
          <p:cNvPr id="96" name="Google Shape;96;p17"/>
          <p:cNvSpPr txBox="1"/>
          <p:nvPr>
            <p:ph idx="1" type="body"/>
          </p:nvPr>
        </p:nvSpPr>
        <p:spPr>
          <a:xfrm>
            <a:off x="2030400" y="2397113"/>
            <a:ext cx="5877300" cy="8088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</a:rPr>
              <a:t>After beginning the program, the alignment process shall be fully automatic.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97" name="Google Shape;97;p17"/>
          <p:cNvSpPr txBox="1"/>
          <p:nvPr/>
        </p:nvSpPr>
        <p:spPr>
          <a:xfrm>
            <a:off x="1297500" y="2988294"/>
            <a:ext cx="732900" cy="808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03</a:t>
            </a:r>
            <a:endParaRPr sz="1300">
              <a:solidFill>
                <a:schemeClr val="dk1"/>
              </a:solidFill>
            </a:endParaRPr>
          </a:p>
        </p:txBody>
      </p:sp>
      <p:sp>
        <p:nvSpPr>
          <p:cNvPr id="98" name="Google Shape;98;p17"/>
          <p:cNvSpPr txBox="1"/>
          <p:nvPr>
            <p:ph idx="1" type="body"/>
          </p:nvPr>
        </p:nvSpPr>
        <p:spPr>
          <a:xfrm>
            <a:off x="2030400" y="3061463"/>
            <a:ext cx="5877300" cy="8088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</a:rPr>
              <a:t>The devices shall weigh fewer than 10 lbs each.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99" name="Google Shape;99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0" name="Google Shape;100;p17"/>
          <p:cNvSpPr txBox="1"/>
          <p:nvPr/>
        </p:nvSpPr>
        <p:spPr>
          <a:xfrm>
            <a:off x="1297500" y="3545394"/>
            <a:ext cx="732900" cy="808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04</a:t>
            </a:r>
            <a:endParaRPr sz="1300">
              <a:solidFill>
                <a:schemeClr val="dk1"/>
              </a:solidFill>
            </a:endParaRPr>
          </a:p>
        </p:txBody>
      </p:sp>
      <p:sp>
        <p:nvSpPr>
          <p:cNvPr id="101" name="Google Shape;101;p17"/>
          <p:cNvSpPr txBox="1"/>
          <p:nvPr>
            <p:ph idx="1" type="body"/>
          </p:nvPr>
        </p:nvSpPr>
        <p:spPr>
          <a:xfrm>
            <a:off x="2030400" y="3587213"/>
            <a:ext cx="5877300" cy="8088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</a:rPr>
              <a:t>The program shall be written in a modular style.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8"/>
          <p:cNvSpPr txBox="1"/>
          <p:nvPr>
            <p:ph type="title"/>
          </p:nvPr>
        </p:nvSpPr>
        <p:spPr>
          <a:xfrm>
            <a:off x="1297500" y="842025"/>
            <a:ext cx="5609700" cy="59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Conceptual Development</a:t>
            </a:r>
            <a:endParaRPr/>
          </a:p>
        </p:txBody>
      </p:sp>
      <p:sp>
        <p:nvSpPr>
          <p:cNvPr id="107" name="Google Shape;107;p18"/>
          <p:cNvSpPr txBox="1"/>
          <p:nvPr>
            <p:ph idx="1" type="body"/>
          </p:nvPr>
        </p:nvSpPr>
        <p:spPr>
          <a:xfrm>
            <a:off x="1297500" y="1440525"/>
            <a:ext cx="6086400" cy="184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en" sz="1285">
                <a:solidFill>
                  <a:schemeClr val="dk1"/>
                </a:solidFill>
              </a:rPr>
              <a:t>The process our code and design will go through every time it operates:</a:t>
            </a:r>
            <a:endParaRPr sz="1285">
              <a:solidFill>
                <a:schemeClr val="dk1"/>
              </a:solidFill>
            </a:endParaRPr>
          </a:p>
          <a:p>
            <a:pPr indent="-310197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85"/>
              <a:buAutoNum type="arabicPeriod"/>
            </a:pPr>
            <a:r>
              <a:rPr lang="en" sz="1285">
                <a:solidFill>
                  <a:schemeClr val="dk1"/>
                </a:solidFill>
              </a:rPr>
              <a:t>Acquiring positional data of laser and servo arm  </a:t>
            </a:r>
            <a:endParaRPr sz="1285">
              <a:solidFill>
                <a:schemeClr val="dk1"/>
              </a:solidFill>
            </a:endParaRPr>
          </a:p>
          <a:p>
            <a:pPr indent="-300355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30"/>
              <a:buAutoNum type="alphaLcPeriod"/>
            </a:pPr>
            <a:r>
              <a:rPr lang="en" sz="1130">
                <a:solidFill>
                  <a:schemeClr val="dk1"/>
                </a:solidFill>
              </a:rPr>
              <a:t>GPS module + accelerometer </a:t>
            </a:r>
            <a:endParaRPr sz="1130">
              <a:solidFill>
                <a:schemeClr val="dk1"/>
              </a:solidFill>
            </a:endParaRPr>
          </a:p>
          <a:p>
            <a:pPr indent="-310197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5"/>
              <a:buAutoNum type="arabicPeriod"/>
            </a:pPr>
            <a:r>
              <a:rPr lang="en" sz="1285">
                <a:solidFill>
                  <a:schemeClr val="dk1"/>
                </a:solidFill>
              </a:rPr>
              <a:t>Communication Between boards </a:t>
            </a:r>
            <a:endParaRPr sz="1285">
              <a:solidFill>
                <a:schemeClr val="dk1"/>
              </a:solidFill>
            </a:endParaRPr>
          </a:p>
          <a:p>
            <a:pPr indent="-300355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30"/>
              <a:buAutoNum type="alphaLcPeriod"/>
            </a:pPr>
            <a:r>
              <a:rPr lang="en" sz="1130">
                <a:solidFill>
                  <a:schemeClr val="dk1"/>
                </a:solidFill>
              </a:rPr>
              <a:t>Wifi vs wired </a:t>
            </a:r>
            <a:endParaRPr sz="1130">
              <a:solidFill>
                <a:schemeClr val="dk1"/>
              </a:solidFill>
            </a:endParaRPr>
          </a:p>
          <a:p>
            <a:pPr indent="-310197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5"/>
              <a:buAutoNum type="arabicPeriod"/>
            </a:pPr>
            <a:r>
              <a:rPr lang="en" sz="1285">
                <a:solidFill>
                  <a:schemeClr val="dk1"/>
                </a:solidFill>
              </a:rPr>
              <a:t>Code for the alignment process </a:t>
            </a:r>
            <a:endParaRPr sz="1285">
              <a:solidFill>
                <a:schemeClr val="dk1"/>
              </a:solidFill>
            </a:endParaRPr>
          </a:p>
        </p:txBody>
      </p:sp>
      <p:sp>
        <p:nvSpPr>
          <p:cNvPr id="108" name="Google Shape;108;p18"/>
          <p:cNvSpPr txBox="1"/>
          <p:nvPr/>
        </p:nvSpPr>
        <p:spPr>
          <a:xfrm>
            <a:off x="4660375" y="4670865"/>
            <a:ext cx="1061400" cy="4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Code for alignment process is executed</a:t>
            </a:r>
            <a:endParaRPr sz="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9" name="Google Shape;109;p18"/>
          <p:cNvSpPr txBox="1"/>
          <p:nvPr/>
        </p:nvSpPr>
        <p:spPr>
          <a:xfrm>
            <a:off x="4956567" y="3933095"/>
            <a:ext cx="462300" cy="2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75%</a:t>
            </a:r>
            <a:endParaRPr b="1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0" name="Google Shape;110;p18"/>
          <p:cNvSpPr/>
          <p:nvPr/>
        </p:nvSpPr>
        <p:spPr>
          <a:xfrm>
            <a:off x="6645213" y="3579575"/>
            <a:ext cx="1018200" cy="1018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1" name="Google Shape;111;p18"/>
          <p:cNvSpPr/>
          <p:nvPr/>
        </p:nvSpPr>
        <p:spPr>
          <a:xfrm>
            <a:off x="6695463" y="3629825"/>
            <a:ext cx="917700" cy="917700"/>
          </a:xfrm>
          <a:prstGeom prst="ellipse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112" name="Google Shape;112;p18"/>
          <p:cNvGrpSpPr/>
          <p:nvPr/>
        </p:nvGrpSpPr>
        <p:grpSpPr>
          <a:xfrm>
            <a:off x="4691850" y="3579575"/>
            <a:ext cx="1018200" cy="1018200"/>
            <a:chOff x="1359550" y="3154500"/>
            <a:chExt cx="1018200" cy="1018200"/>
          </a:xfrm>
        </p:grpSpPr>
        <p:sp>
          <p:nvSpPr>
            <p:cNvPr id="113" name="Google Shape;113;p18"/>
            <p:cNvSpPr/>
            <p:nvPr/>
          </p:nvSpPr>
          <p:spPr>
            <a:xfrm>
              <a:off x="1359550" y="3154500"/>
              <a:ext cx="1018200" cy="1018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14" name="Google Shape;114;p18"/>
            <p:cNvSpPr/>
            <p:nvPr/>
          </p:nvSpPr>
          <p:spPr>
            <a:xfrm>
              <a:off x="1409800" y="3204750"/>
              <a:ext cx="917700" cy="9177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15" name="Google Shape;115;p18"/>
            <p:cNvSpPr/>
            <p:nvPr/>
          </p:nvSpPr>
          <p:spPr>
            <a:xfrm>
              <a:off x="1409800" y="3204750"/>
              <a:ext cx="917700" cy="917700"/>
            </a:xfrm>
            <a:prstGeom prst="pie">
              <a:avLst>
                <a:gd fmla="val 0" name="adj1"/>
                <a:gd fmla="val 16200000" name="adj2"/>
              </a:avLst>
            </a:prstGeom>
            <a:gradFill>
              <a:gsLst>
                <a:gs pos="0">
                  <a:srgbClr val="A8B8DF"/>
                </a:gs>
                <a:gs pos="100000">
                  <a:srgbClr val="516DB4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16" name="Google Shape;116;p18"/>
            <p:cNvSpPr/>
            <p:nvPr/>
          </p:nvSpPr>
          <p:spPr>
            <a:xfrm>
              <a:off x="1540600" y="3335550"/>
              <a:ext cx="656100" cy="656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    </a:t>
              </a:r>
              <a:r>
                <a:rPr lang="en" sz="1000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rPr>
                <a:t>3</a:t>
              </a:r>
              <a:r>
                <a:rPr lang="en" sz="1000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3</a:t>
              </a:r>
              <a:endParaRPr sz="9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117" name="Google Shape;117;p18"/>
          <p:cNvSpPr/>
          <p:nvPr/>
        </p:nvSpPr>
        <p:spPr>
          <a:xfrm>
            <a:off x="6695463" y="3629825"/>
            <a:ext cx="917700" cy="917700"/>
          </a:xfrm>
          <a:prstGeom prst="pie">
            <a:avLst>
              <a:gd fmla="val 19410436" name="adj1"/>
              <a:gd fmla="val 16200000" name="adj2"/>
            </a:avLst>
          </a:prstGeom>
          <a:gradFill>
            <a:gsLst>
              <a:gs pos="0">
                <a:srgbClr val="A8B8DF"/>
              </a:gs>
              <a:gs pos="100000">
                <a:srgbClr val="516DB4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8" name="Google Shape;118;p18"/>
          <p:cNvSpPr/>
          <p:nvPr/>
        </p:nvSpPr>
        <p:spPr>
          <a:xfrm>
            <a:off x="6826263" y="3760625"/>
            <a:ext cx="656100" cy="656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9" name="Google Shape;119;p18"/>
          <p:cNvSpPr txBox="1"/>
          <p:nvPr/>
        </p:nvSpPr>
        <p:spPr>
          <a:xfrm>
            <a:off x="6625325" y="4670865"/>
            <a:ext cx="1061400" cy="4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Maintain optimal signal strength</a:t>
            </a:r>
            <a:endParaRPr sz="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0" name="Google Shape;120;p18"/>
          <p:cNvSpPr txBox="1"/>
          <p:nvPr/>
        </p:nvSpPr>
        <p:spPr>
          <a:xfrm>
            <a:off x="6921517" y="3933095"/>
            <a:ext cx="462300" cy="2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4</a:t>
            </a:r>
            <a:endParaRPr b="1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1" name="Google Shape;121;p18"/>
          <p:cNvSpPr/>
          <p:nvPr/>
        </p:nvSpPr>
        <p:spPr>
          <a:xfrm>
            <a:off x="2788726" y="3529325"/>
            <a:ext cx="1018200" cy="1018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22" name="Google Shape;122;p18"/>
          <p:cNvSpPr/>
          <p:nvPr/>
        </p:nvSpPr>
        <p:spPr>
          <a:xfrm>
            <a:off x="2838976" y="3579575"/>
            <a:ext cx="917700" cy="917700"/>
          </a:xfrm>
          <a:prstGeom prst="ellipse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23" name="Google Shape;123;p18"/>
          <p:cNvSpPr/>
          <p:nvPr/>
        </p:nvSpPr>
        <p:spPr>
          <a:xfrm>
            <a:off x="2838976" y="3579575"/>
            <a:ext cx="917700" cy="917700"/>
          </a:xfrm>
          <a:prstGeom prst="pie">
            <a:avLst>
              <a:gd fmla="val 7181818" name="adj1"/>
              <a:gd fmla="val 16200000" name="adj2"/>
            </a:avLst>
          </a:prstGeom>
          <a:gradFill>
            <a:gsLst>
              <a:gs pos="0">
                <a:srgbClr val="A8B8DF"/>
              </a:gs>
              <a:gs pos="100000">
                <a:srgbClr val="516DB4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24" name="Google Shape;124;p18"/>
          <p:cNvSpPr/>
          <p:nvPr/>
        </p:nvSpPr>
        <p:spPr>
          <a:xfrm>
            <a:off x="2969776" y="3710375"/>
            <a:ext cx="656100" cy="656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18"/>
          <p:cNvSpPr txBox="1"/>
          <p:nvPr/>
        </p:nvSpPr>
        <p:spPr>
          <a:xfrm>
            <a:off x="2771272" y="4620615"/>
            <a:ext cx="1061400" cy="4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Boards communicate positions</a:t>
            </a:r>
            <a:endParaRPr sz="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6" name="Google Shape;126;p18"/>
          <p:cNvSpPr txBox="1"/>
          <p:nvPr/>
        </p:nvSpPr>
        <p:spPr>
          <a:xfrm>
            <a:off x="3072724" y="3882845"/>
            <a:ext cx="462300" cy="2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2</a:t>
            </a:r>
            <a:endParaRPr b="1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7" name="Google Shape;127;p18"/>
          <p:cNvSpPr/>
          <p:nvPr/>
        </p:nvSpPr>
        <p:spPr>
          <a:xfrm>
            <a:off x="900384" y="3529325"/>
            <a:ext cx="1018200" cy="1018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28" name="Google Shape;128;p18"/>
          <p:cNvSpPr/>
          <p:nvPr/>
        </p:nvSpPr>
        <p:spPr>
          <a:xfrm>
            <a:off x="950634" y="3579575"/>
            <a:ext cx="917700" cy="917700"/>
          </a:xfrm>
          <a:prstGeom prst="ellipse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29" name="Google Shape;129;p18"/>
          <p:cNvSpPr/>
          <p:nvPr/>
        </p:nvSpPr>
        <p:spPr>
          <a:xfrm>
            <a:off x="950634" y="3579575"/>
            <a:ext cx="917700" cy="917700"/>
          </a:xfrm>
          <a:prstGeom prst="pie">
            <a:avLst>
              <a:gd fmla="val 11912349" name="adj1"/>
              <a:gd fmla="val 16200000" name="adj2"/>
            </a:avLst>
          </a:prstGeom>
          <a:gradFill>
            <a:gsLst>
              <a:gs pos="0">
                <a:srgbClr val="A8B8DF"/>
              </a:gs>
              <a:gs pos="100000">
                <a:srgbClr val="516DB4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30" name="Google Shape;130;p18"/>
          <p:cNvSpPr/>
          <p:nvPr/>
        </p:nvSpPr>
        <p:spPr>
          <a:xfrm>
            <a:off x="1081434" y="3710375"/>
            <a:ext cx="656100" cy="656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18"/>
          <p:cNvSpPr txBox="1"/>
          <p:nvPr/>
        </p:nvSpPr>
        <p:spPr>
          <a:xfrm>
            <a:off x="882175" y="4620615"/>
            <a:ext cx="1061400" cy="4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Get positional data</a:t>
            </a:r>
            <a:endParaRPr sz="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2" name="Google Shape;132;p18"/>
          <p:cNvSpPr txBox="1"/>
          <p:nvPr/>
        </p:nvSpPr>
        <p:spPr>
          <a:xfrm>
            <a:off x="1178367" y="3882845"/>
            <a:ext cx="462300" cy="2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1</a:t>
            </a:r>
            <a:endParaRPr b="1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3" name="Google Shape;133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Budget Breakdown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$300 Total</a:t>
            </a:r>
            <a:endParaRPr sz="1200"/>
          </a:p>
        </p:txBody>
      </p:sp>
      <p:sp>
        <p:nvSpPr>
          <p:cNvPr id="139" name="Google Shape;139;p19"/>
          <p:cNvSpPr txBox="1"/>
          <p:nvPr/>
        </p:nvSpPr>
        <p:spPr>
          <a:xfrm>
            <a:off x="812750" y="1907325"/>
            <a:ext cx="1854000" cy="4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GPS Modules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40" name="Google Shape;140;p19"/>
          <p:cNvSpPr txBox="1"/>
          <p:nvPr/>
        </p:nvSpPr>
        <p:spPr>
          <a:xfrm>
            <a:off x="812750" y="2350575"/>
            <a:ext cx="1991400" cy="69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Estimated Amount: $100</a:t>
            </a:r>
            <a:endParaRPr sz="1000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1" name="Google Shape;141;p19"/>
          <p:cNvSpPr txBox="1"/>
          <p:nvPr/>
        </p:nvSpPr>
        <p:spPr>
          <a:xfrm>
            <a:off x="812750" y="3320125"/>
            <a:ext cx="2137500" cy="4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Accelerometers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42" name="Google Shape;142;p19"/>
          <p:cNvSpPr txBox="1"/>
          <p:nvPr/>
        </p:nvSpPr>
        <p:spPr>
          <a:xfrm>
            <a:off x="812750" y="3763375"/>
            <a:ext cx="1991400" cy="69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Estimated Amount: $100</a:t>
            </a:r>
            <a:endParaRPr sz="1000">
              <a:solidFill>
                <a:srgbClr val="D9D9D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3" name="Google Shape;143;p19"/>
          <p:cNvSpPr txBox="1"/>
          <p:nvPr/>
        </p:nvSpPr>
        <p:spPr>
          <a:xfrm>
            <a:off x="6548585" y="1907325"/>
            <a:ext cx="1854000" cy="4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04 </a:t>
            </a: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Connectors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44" name="Google Shape;144;p19"/>
          <p:cNvSpPr txBox="1"/>
          <p:nvPr/>
        </p:nvSpPr>
        <p:spPr>
          <a:xfrm>
            <a:off x="6548585" y="2350575"/>
            <a:ext cx="1991400" cy="69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Estimated Amount: $50</a:t>
            </a:r>
            <a:endParaRPr sz="1000">
              <a:solidFill>
                <a:srgbClr val="D9D9D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5" name="Google Shape;145;p19"/>
          <p:cNvSpPr txBox="1"/>
          <p:nvPr/>
        </p:nvSpPr>
        <p:spPr>
          <a:xfrm>
            <a:off x="6548585" y="3320125"/>
            <a:ext cx="1854000" cy="4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03</a:t>
            </a: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Possible Arduino Board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46" name="Google Shape;146;p19"/>
          <p:cNvSpPr txBox="1"/>
          <p:nvPr/>
        </p:nvSpPr>
        <p:spPr>
          <a:xfrm>
            <a:off x="6548585" y="3763375"/>
            <a:ext cx="1991400" cy="69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Estimated Amount:  $50</a:t>
            </a:r>
            <a:endParaRPr sz="1000">
              <a:solidFill>
                <a:srgbClr val="D9D9D9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47" name="Google Shape;147;p19"/>
          <p:cNvCxnSpPr/>
          <p:nvPr/>
        </p:nvCxnSpPr>
        <p:spPr>
          <a:xfrm flipH="1">
            <a:off x="780745" y="1641850"/>
            <a:ext cx="7596300" cy="105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8" name="Google Shape;148;p19"/>
          <p:cNvCxnSpPr/>
          <p:nvPr/>
        </p:nvCxnSpPr>
        <p:spPr>
          <a:xfrm flipH="1">
            <a:off x="780842" y="3044098"/>
            <a:ext cx="2275500" cy="10500"/>
          </a:xfrm>
          <a:prstGeom prst="straightConnector1">
            <a:avLst/>
          </a:prstGeom>
          <a:noFill/>
          <a:ln cap="flat" cmpd="sng" w="9525">
            <a:solidFill>
              <a:srgbClr val="55688B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149" name="Google Shape;149;p19"/>
          <p:cNvCxnSpPr/>
          <p:nvPr/>
        </p:nvCxnSpPr>
        <p:spPr>
          <a:xfrm flipH="1">
            <a:off x="6101542" y="3044098"/>
            <a:ext cx="2275500" cy="10500"/>
          </a:xfrm>
          <a:prstGeom prst="straightConnector1">
            <a:avLst/>
          </a:prstGeom>
          <a:noFill/>
          <a:ln cap="flat" cmpd="sng" w="9525">
            <a:solidFill>
              <a:srgbClr val="55688B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150" name="Google Shape;150;p19"/>
          <p:cNvCxnSpPr/>
          <p:nvPr/>
        </p:nvCxnSpPr>
        <p:spPr>
          <a:xfrm flipH="1">
            <a:off x="780745" y="4455175"/>
            <a:ext cx="7596300" cy="105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1" name="Google Shape;151;p19"/>
          <p:cNvSpPr/>
          <p:nvPr/>
        </p:nvSpPr>
        <p:spPr>
          <a:xfrm>
            <a:off x="3171573" y="1660783"/>
            <a:ext cx="2787300" cy="2787300"/>
          </a:xfrm>
          <a:prstGeom prst="pie">
            <a:avLst>
              <a:gd fmla="val 10266124" name="adj1"/>
              <a:gd fmla="val 16201261" name="adj2"/>
            </a:avLst>
          </a:prstGeom>
          <a:solidFill>
            <a:srgbClr val="9BC5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19"/>
          <p:cNvSpPr/>
          <p:nvPr/>
        </p:nvSpPr>
        <p:spPr>
          <a:xfrm rot="5400000">
            <a:off x="3171560" y="1660783"/>
            <a:ext cx="2787300" cy="2787300"/>
          </a:xfrm>
          <a:prstGeom prst="pie">
            <a:avLst>
              <a:gd fmla="val 10795717" name="adj1"/>
              <a:gd fmla="val 14630327" name="adj2"/>
            </a:avLst>
          </a:prstGeom>
          <a:solidFill>
            <a:srgbClr val="0D47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19"/>
          <p:cNvSpPr/>
          <p:nvPr/>
        </p:nvSpPr>
        <p:spPr>
          <a:xfrm rot="10800000">
            <a:off x="3171560" y="1660768"/>
            <a:ext cx="2787300" cy="2787300"/>
          </a:xfrm>
          <a:prstGeom prst="pie">
            <a:avLst>
              <a:gd fmla="val 8854120" name="adj1"/>
              <a:gd fmla="val 13889644" name="adj2"/>
            </a:avLst>
          </a:prstGeom>
          <a:solidFill>
            <a:srgbClr val="1976D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19"/>
          <p:cNvSpPr/>
          <p:nvPr/>
        </p:nvSpPr>
        <p:spPr>
          <a:xfrm rot="-5400000">
            <a:off x="3171573" y="1660768"/>
            <a:ext cx="2787300" cy="2787300"/>
          </a:xfrm>
          <a:prstGeom prst="pie">
            <a:avLst>
              <a:gd fmla="val 8304469" name="adj1"/>
              <a:gd fmla="val 15568614" name="adj2"/>
            </a:avLst>
          </a:prstGeom>
          <a:solidFill>
            <a:srgbClr val="2196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5" name="Google Shape;155;p19"/>
          <p:cNvGrpSpPr/>
          <p:nvPr/>
        </p:nvGrpSpPr>
        <p:grpSpPr>
          <a:xfrm rot="-3051277">
            <a:off x="5163011" y="2132723"/>
            <a:ext cx="737789" cy="737789"/>
            <a:chOff x="5428888" y="2158023"/>
            <a:chExt cx="828900" cy="828900"/>
          </a:xfrm>
        </p:grpSpPr>
        <p:sp>
          <p:nvSpPr>
            <p:cNvPr id="156" name="Google Shape;156;p19"/>
            <p:cNvSpPr/>
            <p:nvPr/>
          </p:nvSpPr>
          <p:spPr>
            <a:xfrm rot="-8431175">
              <a:off x="5548912" y="2278047"/>
              <a:ext cx="588851" cy="588851"/>
            </a:xfrm>
            <a:prstGeom prst="pie">
              <a:avLst>
                <a:gd fmla="val 19686997" name="adj1"/>
                <a:gd fmla="val 7771013" name="adj2"/>
              </a:avLst>
            </a:prstGeom>
            <a:solidFill>
              <a:srgbClr val="1976D2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9"/>
            <p:cNvSpPr/>
            <p:nvPr/>
          </p:nvSpPr>
          <p:spPr>
            <a:xfrm rot="-10551618">
              <a:off x="5498383" y="2253584"/>
              <a:ext cx="656613" cy="656891"/>
            </a:xfrm>
            <a:prstGeom prst="chord">
              <a:avLst>
                <a:gd fmla="val 2500565" name="adj1"/>
                <a:gd fmla="val 1811979" name="adj2"/>
              </a:avLst>
            </a:prstGeom>
            <a:solidFill>
              <a:srgbClr val="1976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8" name="Google Shape;158;p19"/>
          <p:cNvSpPr txBox="1"/>
          <p:nvPr/>
        </p:nvSpPr>
        <p:spPr>
          <a:xfrm>
            <a:off x="3199194" y="2882857"/>
            <a:ext cx="507900" cy="2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01</a:t>
            </a:r>
            <a:endParaRPr b="1"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9" name="Google Shape;159;p19"/>
          <p:cNvSpPr txBox="1"/>
          <p:nvPr/>
        </p:nvSpPr>
        <p:spPr>
          <a:xfrm>
            <a:off x="4505033" y="2922157"/>
            <a:ext cx="507900" cy="2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03</a:t>
            </a:r>
            <a:endParaRPr b="1"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60" name="Google Shape;160;p19"/>
          <p:cNvGrpSpPr/>
          <p:nvPr/>
        </p:nvGrpSpPr>
        <p:grpSpPr>
          <a:xfrm>
            <a:off x="3103562" y="2922158"/>
            <a:ext cx="737729" cy="737729"/>
            <a:chOff x="2920647" y="2157958"/>
            <a:chExt cx="827700" cy="827700"/>
          </a:xfrm>
        </p:grpSpPr>
        <p:sp>
          <p:nvSpPr>
            <p:cNvPr id="161" name="Google Shape;161;p19"/>
            <p:cNvSpPr/>
            <p:nvPr/>
          </p:nvSpPr>
          <p:spPr>
            <a:xfrm rot="2368348">
              <a:off x="3040494" y="2277805"/>
              <a:ext cx="588007" cy="588007"/>
            </a:xfrm>
            <a:prstGeom prst="pie">
              <a:avLst>
                <a:gd fmla="val 18953478" name="adj1"/>
                <a:gd fmla="val 8381030" name="adj2"/>
              </a:avLst>
            </a:prstGeom>
            <a:solidFill>
              <a:srgbClr val="9BC5E9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19"/>
            <p:cNvSpPr/>
            <p:nvPr/>
          </p:nvSpPr>
          <p:spPr>
            <a:xfrm rot="248723">
              <a:off x="3023158" y="2234335"/>
              <a:ext cx="655715" cy="655993"/>
            </a:xfrm>
            <a:prstGeom prst="chord">
              <a:avLst>
                <a:gd fmla="val 2500565" name="adj1"/>
                <a:gd fmla="val 1811979" name="adj2"/>
              </a:avLst>
            </a:prstGeom>
            <a:solidFill>
              <a:srgbClr val="9BC5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3" name="Google Shape;163;p19"/>
          <p:cNvGrpSpPr/>
          <p:nvPr/>
        </p:nvGrpSpPr>
        <p:grpSpPr>
          <a:xfrm rot="-7639961">
            <a:off x="4947609" y="3499053"/>
            <a:ext cx="737836" cy="737836"/>
            <a:chOff x="2920647" y="2157958"/>
            <a:chExt cx="827700" cy="827700"/>
          </a:xfrm>
        </p:grpSpPr>
        <p:sp>
          <p:nvSpPr>
            <p:cNvPr id="164" name="Google Shape;164;p19"/>
            <p:cNvSpPr/>
            <p:nvPr/>
          </p:nvSpPr>
          <p:spPr>
            <a:xfrm rot="2368348">
              <a:off x="3040494" y="2277805"/>
              <a:ext cx="588007" cy="588007"/>
            </a:xfrm>
            <a:prstGeom prst="pie">
              <a:avLst>
                <a:gd fmla="val 18953478" name="adj1"/>
                <a:gd fmla="val 8381030" name="adj2"/>
              </a:avLst>
            </a:prstGeom>
            <a:solidFill>
              <a:srgbClr val="2196F3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19"/>
            <p:cNvSpPr/>
            <p:nvPr/>
          </p:nvSpPr>
          <p:spPr>
            <a:xfrm rot="248723">
              <a:off x="3023158" y="2234335"/>
              <a:ext cx="655715" cy="655993"/>
            </a:xfrm>
            <a:prstGeom prst="chord">
              <a:avLst>
                <a:gd fmla="val 2500565" name="adj1"/>
                <a:gd fmla="val 1811979" name="adj2"/>
              </a:avLst>
            </a:prstGeom>
            <a:solidFill>
              <a:srgbClr val="2196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6" name="Google Shape;166;p19"/>
          <p:cNvSpPr/>
          <p:nvPr/>
        </p:nvSpPr>
        <p:spPr>
          <a:xfrm>
            <a:off x="3753714" y="2242913"/>
            <a:ext cx="1623000" cy="1623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19"/>
          <p:cNvSpPr txBox="1"/>
          <p:nvPr/>
        </p:nvSpPr>
        <p:spPr>
          <a:xfrm>
            <a:off x="4320431" y="1765093"/>
            <a:ext cx="507900" cy="2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04</a:t>
            </a:r>
            <a:endParaRPr b="1"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8" name="Google Shape;168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69" name="Google Shape;169;p19"/>
          <p:cNvGrpSpPr/>
          <p:nvPr/>
        </p:nvGrpSpPr>
        <p:grpSpPr>
          <a:xfrm rot="5400000">
            <a:off x="4193370" y="1569752"/>
            <a:ext cx="737729" cy="737729"/>
            <a:chOff x="2920647" y="2157958"/>
            <a:chExt cx="827700" cy="827700"/>
          </a:xfrm>
        </p:grpSpPr>
        <p:sp>
          <p:nvSpPr>
            <p:cNvPr id="170" name="Google Shape;170;p19"/>
            <p:cNvSpPr/>
            <p:nvPr/>
          </p:nvSpPr>
          <p:spPr>
            <a:xfrm rot="2368348">
              <a:off x="3040494" y="2277805"/>
              <a:ext cx="588007" cy="588007"/>
            </a:xfrm>
            <a:prstGeom prst="pie">
              <a:avLst>
                <a:gd fmla="val 18953478" name="adj1"/>
                <a:gd fmla="val 8381030" name="adj2"/>
              </a:avLst>
            </a:prstGeom>
            <a:solidFill>
              <a:srgbClr val="0D47A1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19"/>
            <p:cNvSpPr/>
            <p:nvPr/>
          </p:nvSpPr>
          <p:spPr>
            <a:xfrm rot="248723">
              <a:off x="3023158" y="2234335"/>
              <a:ext cx="655715" cy="655993"/>
            </a:xfrm>
            <a:prstGeom prst="chord">
              <a:avLst>
                <a:gd fmla="val 2500565" name="adj1"/>
                <a:gd fmla="val 1811979" name="adj2"/>
              </a:avLst>
            </a:prstGeom>
            <a:solidFill>
              <a:srgbClr val="0D4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2" name="Google Shape;172;p19"/>
          <p:cNvSpPr txBox="1"/>
          <p:nvPr/>
        </p:nvSpPr>
        <p:spPr>
          <a:xfrm>
            <a:off x="5062583" y="3599832"/>
            <a:ext cx="507900" cy="2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02</a:t>
            </a:r>
            <a:endParaRPr b="1"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3" name="Google Shape;173;p19"/>
          <p:cNvSpPr txBox="1"/>
          <p:nvPr/>
        </p:nvSpPr>
        <p:spPr>
          <a:xfrm>
            <a:off x="3218483" y="3054607"/>
            <a:ext cx="507900" cy="2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01</a:t>
            </a:r>
            <a:endParaRPr b="1"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4" name="Google Shape;174;p19"/>
          <p:cNvSpPr txBox="1"/>
          <p:nvPr/>
        </p:nvSpPr>
        <p:spPr>
          <a:xfrm>
            <a:off x="4353720" y="1723282"/>
            <a:ext cx="507900" cy="2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04</a:t>
            </a:r>
            <a:endParaRPr b="1"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5" name="Google Shape;175;p19"/>
          <p:cNvSpPr txBox="1"/>
          <p:nvPr/>
        </p:nvSpPr>
        <p:spPr>
          <a:xfrm>
            <a:off x="5277945" y="2320795"/>
            <a:ext cx="507900" cy="2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03</a:t>
            </a:r>
            <a:endParaRPr b="1"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Schedule</a:t>
            </a:r>
            <a:endParaRPr/>
          </a:p>
        </p:txBody>
      </p:sp>
      <p:sp>
        <p:nvSpPr>
          <p:cNvPr id="181" name="Google Shape;181;p20"/>
          <p:cNvSpPr txBox="1"/>
          <p:nvPr/>
        </p:nvSpPr>
        <p:spPr>
          <a:xfrm>
            <a:off x="1354533" y="1900925"/>
            <a:ext cx="538200" cy="2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1B212C"/>
                </a:solidFill>
                <a:latin typeface="Roboto"/>
                <a:ea typeface="Roboto"/>
                <a:cs typeface="Roboto"/>
                <a:sym typeface="Roboto"/>
              </a:rPr>
              <a:t>Oct</a:t>
            </a:r>
            <a:endParaRPr sz="800">
              <a:solidFill>
                <a:srgbClr val="1B212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800">
              <a:solidFill>
                <a:srgbClr val="1B212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2" name="Google Shape;182;p20"/>
          <p:cNvSpPr txBox="1"/>
          <p:nvPr/>
        </p:nvSpPr>
        <p:spPr>
          <a:xfrm>
            <a:off x="1164261" y="2977850"/>
            <a:ext cx="11667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Developing a plan 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3" name="Google Shape;183;p20"/>
          <p:cNvSpPr txBox="1"/>
          <p:nvPr/>
        </p:nvSpPr>
        <p:spPr>
          <a:xfrm>
            <a:off x="1171161" y="3244074"/>
            <a:ext cx="1166700" cy="6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Sourcing documents vital to project: 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Project Plan (DVP, Budget, Project Schedule)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4" name="Google Shape;184;p20"/>
          <p:cNvSpPr txBox="1"/>
          <p:nvPr/>
        </p:nvSpPr>
        <p:spPr>
          <a:xfrm>
            <a:off x="2400629" y="1900925"/>
            <a:ext cx="538200" cy="2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1B212C"/>
                </a:solidFill>
                <a:latin typeface="Roboto"/>
                <a:ea typeface="Roboto"/>
                <a:cs typeface="Roboto"/>
                <a:sym typeface="Roboto"/>
              </a:rPr>
              <a:t>Nov</a:t>
            </a:r>
            <a:endParaRPr sz="800">
              <a:solidFill>
                <a:srgbClr val="1B212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800">
              <a:solidFill>
                <a:srgbClr val="1B212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5" name="Google Shape;185;p20"/>
          <p:cNvSpPr txBox="1"/>
          <p:nvPr/>
        </p:nvSpPr>
        <p:spPr>
          <a:xfrm>
            <a:off x="2308571" y="2977850"/>
            <a:ext cx="11364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Testing of previous work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6" name="Google Shape;186;p20"/>
          <p:cNvSpPr txBox="1"/>
          <p:nvPr/>
        </p:nvSpPr>
        <p:spPr>
          <a:xfrm>
            <a:off x="2315475" y="3244075"/>
            <a:ext cx="11364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Acquiring and testing of previous designs and code.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Starting code design process for our algorithm.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Google Shape;187;p20"/>
          <p:cNvSpPr txBox="1"/>
          <p:nvPr/>
        </p:nvSpPr>
        <p:spPr>
          <a:xfrm>
            <a:off x="3550435" y="1900925"/>
            <a:ext cx="538200" cy="2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1B212C"/>
                </a:solidFill>
                <a:latin typeface="Roboto"/>
                <a:ea typeface="Roboto"/>
                <a:cs typeface="Roboto"/>
                <a:sym typeface="Roboto"/>
              </a:rPr>
              <a:t>Dec</a:t>
            </a:r>
            <a:endParaRPr sz="800">
              <a:solidFill>
                <a:srgbClr val="1B212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800">
              <a:solidFill>
                <a:srgbClr val="1B212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8" name="Google Shape;188;p20"/>
          <p:cNvSpPr txBox="1"/>
          <p:nvPr/>
        </p:nvSpPr>
        <p:spPr>
          <a:xfrm>
            <a:off x="3445079" y="2977850"/>
            <a:ext cx="11364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Development of code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9" name="Google Shape;189;p20"/>
          <p:cNvSpPr txBox="1"/>
          <p:nvPr/>
        </p:nvSpPr>
        <p:spPr>
          <a:xfrm>
            <a:off x="3451979" y="3244072"/>
            <a:ext cx="1136400" cy="6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Developing the code necessary to carry out tasks. 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0" name="Google Shape;190;p20"/>
          <p:cNvSpPr txBox="1"/>
          <p:nvPr/>
        </p:nvSpPr>
        <p:spPr>
          <a:xfrm>
            <a:off x="4641999" y="1900925"/>
            <a:ext cx="538200" cy="2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1B212C"/>
                </a:solidFill>
                <a:latin typeface="Roboto"/>
                <a:ea typeface="Roboto"/>
                <a:cs typeface="Roboto"/>
                <a:sym typeface="Roboto"/>
              </a:rPr>
              <a:t>Jan</a:t>
            </a:r>
            <a:endParaRPr sz="800">
              <a:solidFill>
                <a:srgbClr val="1B212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800">
              <a:solidFill>
                <a:srgbClr val="1B212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1" name="Google Shape;191;p20"/>
          <p:cNvSpPr txBox="1"/>
          <p:nvPr/>
        </p:nvSpPr>
        <p:spPr>
          <a:xfrm>
            <a:off x="4578825" y="2977850"/>
            <a:ext cx="13056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Implementation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2" name="Google Shape;192;p20"/>
          <p:cNvSpPr txBox="1"/>
          <p:nvPr/>
        </p:nvSpPr>
        <p:spPr>
          <a:xfrm>
            <a:off x="4585734" y="3244074"/>
            <a:ext cx="1136400" cy="6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Installing all the new parts, getting the code to compile and run properly. 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3" name="Google Shape;193;p20"/>
          <p:cNvSpPr txBox="1"/>
          <p:nvPr/>
        </p:nvSpPr>
        <p:spPr>
          <a:xfrm>
            <a:off x="5730297" y="1900925"/>
            <a:ext cx="538200" cy="2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1B212C"/>
                </a:solidFill>
                <a:latin typeface="Roboto"/>
                <a:ea typeface="Roboto"/>
                <a:cs typeface="Roboto"/>
                <a:sym typeface="Roboto"/>
              </a:rPr>
              <a:t>Feb</a:t>
            </a:r>
            <a:endParaRPr sz="800">
              <a:solidFill>
                <a:srgbClr val="1B212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800">
              <a:solidFill>
                <a:srgbClr val="1B212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4" name="Google Shape;194;p20"/>
          <p:cNvSpPr txBox="1"/>
          <p:nvPr/>
        </p:nvSpPr>
        <p:spPr>
          <a:xfrm>
            <a:off x="5709222" y="2977850"/>
            <a:ext cx="11364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Feedback and Adjustments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5" name="Google Shape;195;p20"/>
          <p:cNvSpPr txBox="1"/>
          <p:nvPr/>
        </p:nvSpPr>
        <p:spPr>
          <a:xfrm>
            <a:off x="5716122" y="3244074"/>
            <a:ext cx="1136400" cy="6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Sharing our work with our client, receiving feedback for final changes.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6" name="Google Shape;196;p20"/>
          <p:cNvSpPr txBox="1"/>
          <p:nvPr/>
        </p:nvSpPr>
        <p:spPr>
          <a:xfrm>
            <a:off x="6822217" y="1900925"/>
            <a:ext cx="538200" cy="2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1B212C"/>
                </a:solidFill>
                <a:latin typeface="Roboto"/>
                <a:ea typeface="Roboto"/>
                <a:cs typeface="Roboto"/>
                <a:sym typeface="Roboto"/>
              </a:rPr>
              <a:t>Mar - May</a:t>
            </a:r>
            <a:endParaRPr sz="800">
              <a:solidFill>
                <a:srgbClr val="1B212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800">
              <a:solidFill>
                <a:srgbClr val="1B212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7" name="Google Shape;197;p20"/>
          <p:cNvSpPr txBox="1"/>
          <p:nvPr/>
        </p:nvSpPr>
        <p:spPr>
          <a:xfrm>
            <a:off x="6843359" y="2977850"/>
            <a:ext cx="11364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Project Close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8" name="Google Shape;198;p20"/>
          <p:cNvSpPr txBox="1"/>
          <p:nvPr/>
        </p:nvSpPr>
        <p:spPr>
          <a:xfrm>
            <a:off x="6850259" y="3244074"/>
            <a:ext cx="1136400" cy="6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Finishing out the project with final documents and presentations.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99" name="Google Shape;199;p20"/>
          <p:cNvCxnSpPr/>
          <p:nvPr/>
        </p:nvCxnSpPr>
        <p:spPr>
          <a:xfrm>
            <a:off x="1761628" y="2076708"/>
            <a:ext cx="639000" cy="6600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0" name="Google Shape;200;p20"/>
          <p:cNvSpPr/>
          <p:nvPr/>
        </p:nvSpPr>
        <p:spPr>
          <a:xfrm flipH="1">
            <a:off x="1228048" y="2615708"/>
            <a:ext cx="1185000" cy="128100"/>
          </a:xfrm>
          <a:prstGeom prst="parallelogram">
            <a:avLst>
              <a:gd fmla="val 96952" name="adj"/>
            </a:avLst>
          </a:prstGeom>
          <a:solidFill>
            <a:srgbClr val="4E556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201" name="Google Shape;201;p20"/>
          <p:cNvSpPr/>
          <p:nvPr/>
        </p:nvSpPr>
        <p:spPr>
          <a:xfrm>
            <a:off x="1227675" y="2757288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999999"/>
              </a:solidFill>
            </a:endParaRPr>
          </a:p>
        </p:txBody>
      </p:sp>
      <p:cxnSp>
        <p:nvCxnSpPr>
          <p:cNvPr id="202" name="Google Shape;202;p20"/>
          <p:cNvCxnSpPr/>
          <p:nvPr/>
        </p:nvCxnSpPr>
        <p:spPr>
          <a:xfrm>
            <a:off x="2855284" y="2076708"/>
            <a:ext cx="639000" cy="6600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3" name="Google Shape;203;p20"/>
          <p:cNvSpPr/>
          <p:nvPr/>
        </p:nvSpPr>
        <p:spPr>
          <a:xfrm flipH="1">
            <a:off x="2321705" y="2615708"/>
            <a:ext cx="1185000" cy="128100"/>
          </a:xfrm>
          <a:prstGeom prst="parallelogram">
            <a:avLst>
              <a:gd fmla="val 96952" name="adj"/>
            </a:avLst>
          </a:prstGeom>
          <a:solidFill>
            <a:srgbClr val="4E556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99999"/>
                </a:solidFill>
              </a:rPr>
              <a:t>  </a:t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204" name="Google Shape;204;p20"/>
          <p:cNvSpPr/>
          <p:nvPr/>
        </p:nvSpPr>
        <p:spPr>
          <a:xfrm>
            <a:off x="2321332" y="2757288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999999"/>
              </a:solidFill>
            </a:endParaRPr>
          </a:p>
        </p:txBody>
      </p:sp>
      <p:cxnSp>
        <p:nvCxnSpPr>
          <p:cNvPr id="205" name="Google Shape;205;p20"/>
          <p:cNvCxnSpPr/>
          <p:nvPr/>
        </p:nvCxnSpPr>
        <p:spPr>
          <a:xfrm>
            <a:off x="3949490" y="2076708"/>
            <a:ext cx="639000" cy="6600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6" name="Google Shape;206;p20"/>
          <p:cNvSpPr/>
          <p:nvPr/>
        </p:nvSpPr>
        <p:spPr>
          <a:xfrm flipH="1">
            <a:off x="3415911" y="2615708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207" name="Google Shape;207;p20"/>
          <p:cNvSpPr/>
          <p:nvPr/>
        </p:nvSpPr>
        <p:spPr>
          <a:xfrm>
            <a:off x="3415538" y="2757288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999999"/>
              </a:solidFill>
            </a:endParaRPr>
          </a:p>
        </p:txBody>
      </p:sp>
      <p:cxnSp>
        <p:nvCxnSpPr>
          <p:cNvPr id="208" name="Google Shape;208;p20"/>
          <p:cNvCxnSpPr/>
          <p:nvPr/>
        </p:nvCxnSpPr>
        <p:spPr>
          <a:xfrm>
            <a:off x="5041054" y="2076708"/>
            <a:ext cx="639000" cy="6600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9" name="Google Shape;209;p20"/>
          <p:cNvSpPr/>
          <p:nvPr/>
        </p:nvSpPr>
        <p:spPr>
          <a:xfrm flipH="1">
            <a:off x="4507474" y="2615708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210" name="Google Shape;210;p20"/>
          <p:cNvSpPr/>
          <p:nvPr/>
        </p:nvSpPr>
        <p:spPr>
          <a:xfrm>
            <a:off x="4507101" y="2757288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999999"/>
              </a:solidFill>
            </a:endParaRPr>
          </a:p>
        </p:txBody>
      </p:sp>
      <p:cxnSp>
        <p:nvCxnSpPr>
          <p:cNvPr id="211" name="Google Shape;211;p20"/>
          <p:cNvCxnSpPr/>
          <p:nvPr/>
        </p:nvCxnSpPr>
        <p:spPr>
          <a:xfrm>
            <a:off x="6129352" y="2076708"/>
            <a:ext cx="639000" cy="6600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2" name="Google Shape;212;p20"/>
          <p:cNvSpPr/>
          <p:nvPr/>
        </p:nvSpPr>
        <p:spPr>
          <a:xfrm flipH="1">
            <a:off x="5595772" y="2615708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213" name="Google Shape;213;p20"/>
          <p:cNvSpPr/>
          <p:nvPr/>
        </p:nvSpPr>
        <p:spPr>
          <a:xfrm>
            <a:off x="5595400" y="2757288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999999"/>
              </a:solidFill>
            </a:endParaRPr>
          </a:p>
        </p:txBody>
      </p:sp>
      <p:cxnSp>
        <p:nvCxnSpPr>
          <p:cNvPr id="214" name="Google Shape;214;p20"/>
          <p:cNvCxnSpPr/>
          <p:nvPr/>
        </p:nvCxnSpPr>
        <p:spPr>
          <a:xfrm>
            <a:off x="7221273" y="2076708"/>
            <a:ext cx="639000" cy="6600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5" name="Google Shape;215;p20"/>
          <p:cNvSpPr/>
          <p:nvPr/>
        </p:nvSpPr>
        <p:spPr>
          <a:xfrm flipH="1">
            <a:off x="6687693" y="2615708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216" name="Google Shape;216;p20"/>
          <p:cNvSpPr/>
          <p:nvPr/>
        </p:nvSpPr>
        <p:spPr>
          <a:xfrm>
            <a:off x="6687320" y="2757288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999999"/>
              </a:solidFill>
            </a:endParaRPr>
          </a:p>
        </p:txBody>
      </p:sp>
      <p:sp>
        <p:nvSpPr>
          <p:cNvPr id="217" name="Google Shape;217;p20"/>
          <p:cNvSpPr txBox="1"/>
          <p:nvPr>
            <p:ph idx="12" type="sldNum"/>
          </p:nvPr>
        </p:nvSpPr>
        <p:spPr>
          <a:xfrm>
            <a:off x="8479358" y="45165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